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7"/>
  </p:notesMasterIdLst>
  <p:sldIdLst>
    <p:sldId id="257" r:id="rId2"/>
    <p:sldId id="258" r:id="rId3"/>
    <p:sldId id="259" r:id="rId4"/>
    <p:sldId id="262" r:id="rId5"/>
    <p:sldId id="276" r:id="rId6"/>
    <p:sldId id="288" r:id="rId7"/>
    <p:sldId id="265" r:id="rId8"/>
    <p:sldId id="277" r:id="rId9"/>
    <p:sldId id="266" r:id="rId10"/>
    <p:sldId id="268" r:id="rId11"/>
    <p:sldId id="270" r:id="rId12"/>
    <p:sldId id="269" r:id="rId13"/>
    <p:sldId id="289" r:id="rId14"/>
    <p:sldId id="272" r:id="rId15"/>
    <p:sldId id="291" r:id="rId16"/>
    <p:sldId id="278" r:id="rId17"/>
    <p:sldId id="280" r:id="rId18"/>
    <p:sldId id="279" r:id="rId19"/>
    <p:sldId id="282" r:id="rId20"/>
    <p:sldId id="293" r:id="rId21"/>
    <p:sldId id="283" r:id="rId22"/>
    <p:sldId id="284" r:id="rId23"/>
    <p:sldId id="286" r:id="rId24"/>
    <p:sldId id="287" r:id="rId25"/>
    <p:sldId id="292" r:id="rId26"/>
  </p:sldIdLst>
  <p:sldSz cx="9144000" cy="6858000" type="screen4x3"/>
  <p:notesSz cx="6858000" cy="9144000"/>
  <p:embeddedFontLst>
    <p:embeddedFont>
      <p:font typeface="Arial Black" panose="020B0A04020102020204" pitchFamily="34" charset="0"/>
      <p:regular r:id="rId28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Open Sans" panose="020B0606030504020204" pitchFamily="34" charset="0"/>
      <p:regular r:id="rId34"/>
      <p:bold r:id="rId35"/>
      <p:italic r:id="rId36"/>
      <p:boldItalic r:id="rId37"/>
    </p:embeddedFont>
    <p:embeddedFont>
      <p:font typeface="Tw Cen MT" panose="020B0602020104020603" pitchFamily="3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4" roundtripDataSignature="AMtx7mgrY3LafpbQOHF+Hs4G3CB8/BiDI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560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5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5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11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12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14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53248ea057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g153248ea057_1_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g153248ea057_1_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r-F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2948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7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r-F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23150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9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53248ea057_1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g153248ea057_1_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g153248ea057_1_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10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7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1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17"/>
          <p:cNvSpPr txBox="1"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  <a:defRPr sz="80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7"/>
          <p:cNvSpPr txBox="1"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dt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ft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7"/>
          <p:cNvSpPr txBox="1">
            <a:spLocks noGrp="1"/>
          </p:cNvSpPr>
          <p:nvPr>
            <p:ph type="sldNum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cxnSp>
        <p:nvCxnSpPr>
          <p:cNvPr id="26" name="Google Shape;26;p17"/>
          <p:cNvCxnSpPr/>
          <p:nvPr/>
        </p:nvCxnSpPr>
        <p:spPr>
          <a:xfrm>
            <a:off x="905744" y="4343400"/>
            <a:ext cx="740664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6"/>
          <p:cNvSpPr txBox="1"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6"/>
          <p:cNvSpPr txBox="1">
            <a:spLocks noGrp="1"/>
          </p:cNvSpPr>
          <p:nvPr>
            <p:ph type="body" idx="1"/>
          </p:nvPr>
        </p:nvSpPr>
        <p:spPr>
          <a:xfrm rot="5400000">
            <a:off x="2583179" y="85514"/>
            <a:ext cx="4023360" cy="7543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90" name="Google Shape;90;p26"/>
          <p:cNvSpPr txBox="1">
            <a:spLocks noGrp="1"/>
          </p:cNvSpPr>
          <p:nvPr>
            <p:ph type="dt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6"/>
          <p:cNvSpPr txBox="1">
            <a:spLocks noGrp="1"/>
          </p:cNvSpPr>
          <p:nvPr>
            <p:ph type="ft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6"/>
          <p:cNvSpPr txBox="1">
            <a:spLocks noGrp="1"/>
          </p:cNvSpPr>
          <p:nvPr>
            <p:ph type="sldNum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7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7"/>
          <p:cNvSpPr txBox="1">
            <a:spLocks noGrp="1"/>
          </p:cNvSpPr>
          <p:nvPr>
            <p:ph type="title"/>
          </p:nvPr>
        </p:nvSpPr>
        <p:spPr>
          <a:xfrm rot="5400000">
            <a:off x="4650802" y="2307652"/>
            <a:ext cx="5757421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7"/>
          <p:cNvSpPr txBox="1">
            <a:spLocks noGrp="1"/>
          </p:cNvSpPr>
          <p:nvPr>
            <p:ph type="body" idx="1"/>
          </p:nvPr>
        </p:nvSpPr>
        <p:spPr>
          <a:xfrm rot="5400000">
            <a:off x="650303" y="393126"/>
            <a:ext cx="5757420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98" name="Google Shape;98;p27"/>
          <p:cNvSpPr txBox="1">
            <a:spLocks noGrp="1"/>
          </p:cNvSpPr>
          <p:nvPr>
            <p:ph type="dt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7"/>
          <p:cNvSpPr txBox="1">
            <a:spLocks noGrp="1"/>
          </p:cNvSpPr>
          <p:nvPr>
            <p:ph type="ft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7"/>
          <p:cNvSpPr txBox="1">
            <a:spLocks noGrp="1"/>
          </p:cNvSpPr>
          <p:nvPr>
            <p:ph type="sldNum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8"/>
          <p:cNvSpPr txBox="1"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8"/>
          <p:cNvSpPr txBox="1"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30" name="Google Shape;30;p18"/>
          <p:cNvSpPr txBox="1">
            <a:spLocks noGrp="1"/>
          </p:cNvSpPr>
          <p:nvPr>
            <p:ph type="dt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8"/>
          <p:cNvSpPr txBox="1">
            <a:spLocks noGrp="1"/>
          </p:cNvSpPr>
          <p:nvPr>
            <p:ph type="ft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8"/>
          <p:cNvSpPr txBox="1">
            <a:spLocks noGrp="1"/>
          </p:cNvSpPr>
          <p:nvPr>
            <p:ph type="sldNum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9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19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19"/>
          <p:cNvSpPr txBox="1"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0"/>
              <a:buFont typeface="Calibri"/>
              <a:buNone/>
              <a:defRPr sz="8000" b="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9"/>
          <p:cNvSpPr txBox="1"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19"/>
          <p:cNvSpPr txBox="1">
            <a:spLocks noGrp="1"/>
          </p:cNvSpPr>
          <p:nvPr>
            <p:ph type="dt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ft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9"/>
          <p:cNvSpPr txBox="1">
            <a:spLocks noGrp="1"/>
          </p:cNvSpPr>
          <p:nvPr>
            <p:ph type="sldNum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cxnSp>
        <p:nvCxnSpPr>
          <p:cNvPr id="41" name="Google Shape;41;p19"/>
          <p:cNvCxnSpPr/>
          <p:nvPr/>
        </p:nvCxnSpPr>
        <p:spPr>
          <a:xfrm>
            <a:off x="905744" y="4343400"/>
            <a:ext cx="740664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0"/>
          <p:cNvSpPr txBox="1"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0"/>
          <p:cNvSpPr txBox="1">
            <a:spLocks noGrp="1"/>
          </p:cNvSpPr>
          <p:nvPr>
            <p:ph type="body" idx="1"/>
          </p:nvPr>
        </p:nvSpPr>
        <p:spPr>
          <a:xfrm>
            <a:off x="822960" y="1845734"/>
            <a:ext cx="370332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45" name="Google Shape;45;p20"/>
          <p:cNvSpPr txBox="1">
            <a:spLocks noGrp="1"/>
          </p:cNvSpPr>
          <p:nvPr>
            <p:ph type="body" idx="2"/>
          </p:nvPr>
        </p:nvSpPr>
        <p:spPr>
          <a:xfrm>
            <a:off x="4663440" y="1845736"/>
            <a:ext cx="3703320" cy="4023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46" name="Google Shape;46;p20"/>
          <p:cNvSpPr txBox="1">
            <a:spLocks noGrp="1"/>
          </p:cNvSpPr>
          <p:nvPr>
            <p:ph type="dt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ft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0"/>
          <p:cNvSpPr txBox="1">
            <a:spLocks noGrp="1"/>
          </p:cNvSpPr>
          <p:nvPr>
            <p:ph type="sldNum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1"/>
          <p:cNvSpPr txBox="1"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1"/>
          <p:cNvSpPr txBox="1"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0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body" idx="2"/>
          </p:nvPr>
        </p:nvSpPr>
        <p:spPr>
          <a:xfrm>
            <a:off x="822960" y="2582334"/>
            <a:ext cx="3703320" cy="3286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body" idx="3"/>
          </p:nvPr>
        </p:nvSpPr>
        <p:spPr>
          <a:xfrm>
            <a:off x="4663440" y="1846052"/>
            <a:ext cx="3703320" cy="736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0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21"/>
          <p:cNvSpPr txBox="1">
            <a:spLocks noGrp="1"/>
          </p:cNvSpPr>
          <p:nvPr>
            <p:ph type="body" idx="4"/>
          </p:nvPr>
        </p:nvSpPr>
        <p:spPr>
          <a:xfrm>
            <a:off x="4663440" y="2582334"/>
            <a:ext cx="3703320" cy="3286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55" name="Google Shape;55;p21"/>
          <p:cNvSpPr txBox="1">
            <a:spLocks noGrp="1"/>
          </p:cNvSpPr>
          <p:nvPr>
            <p:ph type="dt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ft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sldNum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2"/>
          <p:cNvSpPr txBox="1"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2"/>
          <p:cNvSpPr txBox="1">
            <a:spLocks noGrp="1"/>
          </p:cNvSpPr>
          <p:nvPr>
            <p:ph type="dt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2"/>
          <p:cNvSpPr txBox="1">
            <a:spLocks noGrp="1"/>
          </p:cNvSpPr>
          <p:nvPr>
            <p:ph type="ft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2"/>
          <p:cNvSpPr txBox="1">
            <a:spLocks noGrp="1"/>
          </p:cNvSpPr>
          <p:nvPr>
            <p:ph type="sldNum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3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3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3"/>
          <p:cNvSpPr txBox="1">
            <a:spLocks noGrp="1"/>
          </p:cNvSpPr>
          <p:nvPr>
            <p:ph type="dt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3"/>
          <p:cNvSpPr txBox="1">
            <a:spLocks noGrp="1"/>
          </p:cNvSpPr>
          <p:nvPr>
            <p:ph type="ft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3"/>
          <p:cNvSpPr txBox="1">
            <a:spLocks noGrp="1"/>
          </p:cNvSpPr>
          <p:nvPr>
            <p:ph type="sldNum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4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4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sz="36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body" idx="1"/>
          </p:nvPr>
        </p:nvSpPr>
        <p:spPr>
          <a:xfrm>
            <a:off x="3460237" y="731520"/>
            <a:ext cx="5009393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74" name="Google Shape;74;p24"/>
          <p:cNvSpPr txBox="1">
            <a:spLocks noGrp="1"/>
          </p:cNvSpPr>
          <p:nvPr>
            <p:ph type="body" idx="2"/>
          </p:nvPr>
        </p:nvSpPr>
        <p:spPr>
          <a:xfrm>
            <a:off x="342900" y="2926080"/>
            <a:ext cx="2400300" cy="3379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5" name="Google Shape;75;p24"/>
          <p:cNvSpPr txBox="1">
            <a:spLocks noGrp="1"/>
          </p:cNvSpPr>
          <p:nvPr>
            <p:ph type="dt" idx="10"/>
          </p:nvPr>
        </p:nvSpPr>
        <p:spPr>
          <a:xfrm>
            <a:off x="349134" y="6459786"/>
            <a:ext cx="196388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4"/>
          <p:cNvSpPr txBox="1">
            <a:spLocks noGrp="1"/>
          </p:cNvSpPr>
          <p:nvPr>
            <p:ph type="ftr" idx="11"/>
          </p:nvPr>
        </p:nvSpPr>
        <p:spPr>
          <a:xfrm>
            <a:off x="3600450" y="6459786"/>
            <a:ext cx="34861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4"/>
          <p:cNvSpPr txBox="1">
            <a:spLocks noGrp="1"/>
          </p:cNvSpPr>
          <p:nvPr>
            <p:ph type="sldNum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5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5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5"/>
          <p:cNvSpPr txBox="1"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sz="36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2" name="Google Shape;82;p25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2" y="0"/>
            <a:ext cx="9143989" cy="4915076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83" name="Google Shape;83;p25"/>
          <p:cNvSpPr txBox="1">
            <a:spLocks noGrp="1"/>
          </p:cNvSpPr>
          <p:nvPr>
            <p:ph type="body" idx="1"/>
          </p:nvPr>
        </p:nvSpPr>
        <p:spPr>
          <a:xfrm>
            <a:off x="822959" y="5907024"/>
            <a:ext cx="7589520" cy="594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4" name="Google Shape;84;p25"/>
          <p:cNvSpPr txBox="1">
            <a:spLocks noGrp="1"/>
          </p:cNvSpPr>
          <p:nvPr>
            <p:ph type="dt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5"/>
          <p:cNvSpPr txBox="1">
            <a:spLocks noGrp="1"/>
          </p:cNvSpPr>
          <p:nvPr>
            <p:ph type="ft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5"/>
          <p:cNvSpPr txBox="1">
            <a:spLocks noGrp="1"/>
          </p:cNvSpPr>
          <p:nvPr>
            <p:ph type="sldNum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16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16"/>
          <p:cNvSpPr txBox="1"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800"/>
              <a:buFont typeface="Calibri"/>
              <a:buNone/>
              <a:defRPr sz="4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dt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16"/>
          <p:cNvSpPr txBox="1">
            <a:spLocks noGrp="1"/>
          </p:cNvSpPr>
          <p:nvPr>
            <p:ph type="ft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16"/>
          <p:cNvSpPr txBox="1">
            <a:spLocks noGrp="1"/>
          </p:cNvSpPr>
          <p:nvPr>
            <p:ph type="sldNum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cxnSp>
        <p:nvCxnSpPr>
          <p:cNvPr id="17" name="Google Shape;17;p16"/>
          <p:cNvCxnSpPr/>
          <p:nvPr/>
        </p:nvCxnSpPr>
        <p:spPr>
          <a:xfrm>
            <a:off x="895149" y="1737845"/>
            <a:ext cx="747522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bellevigny-staugustin.fr/" TargetMode="External"/><Relationship Id="rId2" Type="http://schemas.openxmlformats.org/officeDocument/2006/relationships/hyperlink" Target="mailto:p.dube@bellevigny-staugustin.fr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file:///F:\R&#233;union%20de%20classe%2019%20sept\%20https\mallettedesparents.education.gouv.fr\parents\ID147\l-apprentissage-de-la-lecture-et-de-l-ecriture-au-cp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duscol.education.fr/document/13930/download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eduscol.education.fr/document/13936/downloa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1D4672B-01F3-E655-B00B-46D09DF97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60" y="593183"/>
            <a:ext cx="8898340" cy="3542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532EBF1-8BFB-FE95-7DF3-CDCF8F9ED7AF}"/>
              </a:ext>
            </a:extLst>
          </p:cNvPr>
          <p:cNvSpPr txBox="1"/>
          <p:nvPr/>
        </p:nvSpPr>
        <p:spPr>
          <a:xfrm>
            <a:off x="2286000" y="4325825"/>
            <a:ext cx="4572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 Black"/>
              <a:buNone/>
              <a:tabLst/>
              <a:defRPr/>
            </a:pPr>
            <a:r>
              <a:rPr kumimoji="0" lang="fr-FR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cs typeface="Arial"/>
                <a:sym typeface="Arial Black"/>
              </a:rPr>
              <a:t>Bienvenue dans la classe de CP</a:t>
            </a: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73E43720-C088-3453-8B5E-DB09C729F8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6161567"/>
              </p:ext>
            </p:extLst>
          </p:nvPr>
        </p:nvGraphicFramePr>
        <p:xfrm>
          <a:off x="307074" y="382137"/>
          <a:ext cx="8529851" cy="5718413"/>
        </p:xfrm>
        <a:graphic>
          <a:graphicData uri="http://schemas.openxmlformats.org/drawingml/2006/table">
            <a:tbl>
              <a:tblPr/>
              <a:tblGrid>
                <a:gridCol w="682390">
                  <a:extLst>
                    <a:ext uri="{9D8B030D-6E8A-4147-A177-3AD203B41FA5}">
                      <a16:colId xmlns:a16="http://schemas.microsoft.com/office/drawing/2014/main" val="609422825"/>
                    </a:ext>
                  </a:extLst>
                </a:gridCol>
                <a:gridCol w="1767385">
                  <a:extLst>
                    <a:ext uri="{9D8B030D-6E8A-4147-A177-3AD203B41FA5}">
                      <a16:colId xmlns:a16="http://schemas.microsoft.com/office/drawing/2014/main" val="1698612477"/>
                    </a:ext>
                  </a:extLst>
                </a:gridCol>
                <a:gridCol w="116005">
                  <a:extLst>
                    <a:ext uri="{9D8B030D-6E8A-4147-A177-3AD203B41FA5}">
                      <a16:colId xmlns:a16="http://schemas.microsoft.com/office/drawing/2014/main" val="2020826661"/>
                    </a:ext>
                  </a:extLst>
                </a:gridCol>
                <a:gridCol w="1931158">
                  <a:extLst>
                    <a:ext uri="{9D8B030D-6E8A-4147-A177-3AD203B41FA5}">
                      <a16:colId xmlns:a16="http://schemas.microsoft.com/office/drawing/2014/main" val="30379921"/>
                    </a:ext>
                  </a:extLst>
                </a:gridCol>
                <a:gridCol w="116007">
                  <a:extLst>
                    <a:ext uri="{9D8B030D-6E8A-4147-A177-3AD203B41FA5}">
                      <a16:colId xmlns:a16="http://schemas.microsoft.com/office/drawing/2014/main" val="3011615309"/>
                    </a:ext>
                  </a:extLst>
                </a:gridCol>
                <a:gridCol w="1924334">
                  <a:extLst>
                    <a:ext uri="{9D8B030D-6E8A-4147-A177-3AD203B41FA5}">
                      <a16:colId xmlns:a16="http://schemas.microsoft.com/office/drawing/2014/main" val="3416959801"/>
                    </a:ext>
                  </a:extLst>
                </a:gridCol>
                <a:gridCol w="1992572">
                  <a:extLst>
                    <a:ext uri="{9D8B030D-6E8A-4147-A177-3AD203B41FA5}">
                      <a16:colId xmlns:a16="http://schemas.microsoft.com/office/drawing/2014/main" val="491771287"/>
                    </a:ext>
                  </a:extLst>
                </a:gridCol>
              </a:tblGrid>
              <a:tr h="181958">
                <a:tc>
                  <a:txBody>
                    <a:bodyPr/>
                    <a:lstStyle/>
                    <a:p>
                      <a:pPr algn="ctr"/>
                      <a:r>
                        <a:rPr lang="fr-F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Heure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8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Lundi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Mardi</a:t>
                      </a:r>
                      <a:endParaRPr lang="fr-FR" sz="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FR" sz="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Jeudi</a:t>
                      </a:r>
                      <a:endParaRPr lang="fr-FR" sz="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Vendredi</a:t>
                      </a:r>
                      <a:endParaRPr lang="fr-FR" sz="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5592997"/>
                  </a:ext>
                </a:extLst>
              </a:tr>
              <a:tr h="220000">
                <a:tc>
                  <a:txBody>
                    <a:bodyPr/>
                    <a:lstStyle/>
                    <a:p>
                      <a:pPr algn="ctr"/>
                      <a:r>
                        <a:rPr lang="fr-FR" sz="500" b="1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8h30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fr-FR" sz="500" b="1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 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fr-FR" sz="600" b="1" i="1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Rituels </a:t>
                      </a:r>
                      <a:r>
                        <a:rPr lang="fr-FR" sz="600" i="1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(calendrier, programme du jour, lexique, oral)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399157026"/>
                  </a:ext>
                </a:extLst>
              </a:tr>
              <a:tr h="467500">
                <a:tc>
                  <a:txBody>
                    <a:bodyPr/>
                    <a:lstStyle/>
                    <a:p>
                      <a:pPr algn="ctr"/>
                      <a:r>
                        <a:rPr lang="fr-FR" sz="500" b="1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8h45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fr-FR" sz="500" b="1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 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fr-FR" sz="500" b="1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 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LECTURE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fr-FR" sz="500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Etude du code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LECTURE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fr-FR" sz="500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Etude du code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fr-FR" sz="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LECTURE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fr-FR" sz="500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Etude du code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LECTURE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fr-FR" sz="500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Etude du code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fr-FR" sz="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LECTURE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fr-FR" sz="500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Etude du code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LECTURE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fr-FR" sz="500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Etude du code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617803"/>
                  </a:ext>
                </a:extLst>
              </a:tr>
              <a:tr h="363917">
                <a:tc>
                  <a:txBody>
                    <a:bodyPr/>
                    <a:lstStyle/>
                    <a:p>
                      <a:pPr algn="ctr"/>
                      <a:r>
                        <a:rPr lang="fr-FR" sz="500" b="1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9h30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fr-FR" sz="500" b="1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 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ECRITURE 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ECRITURE 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fr-FR" sz="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ECRITURE 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ECRITURE </a:t>
                      </a:r>
                      <a:endParaRPr lang="fr-FR" sz="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fr-FR" sz="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ECRITURE 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ECRITURE</a:t>
                      </a:r>
                      <a:endParaRPr lang="fr-FR" sz="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9384460"/>
                  </a:ext>
                </a:extLst>
              </a:tr>
              <a:tr h="220000">
                <a:tc>
                  <a:txBody>
                    <a:bodyPr/>
                    <a:lstStyle/>
                    <a:p>
                      <a:pPr algn="ctr"/>
                      <a:r>
                        <a:rPr lang="fr-FR" sz="500" b="1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10h00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fr-FR" sz="500" b="1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 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500" b="1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Récréation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5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Récréation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fr-FR" sz="5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Récréation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fr-FR" sz="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EPS 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r>
                        <a:rPr lang="fr-FR" sz="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EPS 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500" b="1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Récréation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205126"/>
                  </a:ext>
                </a:extLst>
              </a:tr>
              <a:tr h="337791">
                <a:tc>
                  <a:txBody>
                    <a:bodyPr/>
                    <a:lstStyle/>
                    <a:p>
                      <a:pPr algn="ctr"/>
                      <a:r>
                        <a:rPr lang="fr-FR" sz="500" b="1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10h15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fr-FR" sz="500" b="1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 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fr-FR" sz="5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MATHEMATIQUES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fr-FR" sz="500" b="1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Résolution de problèmes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fr-FR" sz="5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MATHEMATIQUES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fr-FR" sz="500" b="1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Géométrie et mesures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r>
                        <a:rPr lang="fr-FR" sz="5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MATHEMATIQUES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fr-FR" sz="500" b="1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Géométrie et mesures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3E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fr-FR" sz="500" b="1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 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fr-FR" sz="5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MATHEMATIQUES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fr-FR" sz="500" b="1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Nombres et calcul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fr-FR" sz="60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 </a:t>
                      </a:r>
                      <a:endParaRPr lang="fr-FR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6533631"/>
                  </a:ext>
                </a:extLst>
              </a:tr>
              <a:tr h="208084">
                <a:tc rowSpan="2">
                  <a:txBody>
                    <a:bodyPr/>
                    <a:lstStyle/>
                    <a:p>
                      <a:pPr algn="ctr"/>
                      <a:r>
                        <a:rPr lang="fr-FR" sz="500" b="1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10h55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500" b="1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Récréation</a:t>
                      </a:r>
                      <a:endParaRPr lang="fr-FR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fr-FR" sz="500" b="1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Récréation</a:t>
                      </a:r>
                      <a:endParaRPr lang="fr-FR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1748384"/>
                  </a:ext>
                </a:extLst>
              </a:tr>
              <a:tr h="35996">
                <a:tc vMerge="1">
                  <a:txBody>
                    <a:bodyPr/>
                    <a:lstStyle/>
                    <a:p>
                      <a:pPr algn="ctr"/>
                      <a:r>
                        <a:rPr lang="fr-FR" sz="500" b="1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11h15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fr-FR" sz="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ANGLAIS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 rowSpan="3" gridSpan="2">
                  <a:txBody>
                    <a:bodyPr/>
                    <a:lstStyle/>
                    <a:p>
                      <a:pPr algn="ctr"/>
                      <a:r>
                        <a:rPr lang="fr-FR" sz="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QLM</a:t>
                      </a:r>
                      <a:endParaRPr lang="fr-FR" sz="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fr-FR" sz="500" b="1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Sciences</a:t>
                      </a:r>
                      <a:endParaRPr lang="fr-FR" sz="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fr-FR" sz="500" b="1" i="1" dirty="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 </a:t>
                      </a:r>
                      <a:endParaRPr lang="fr-FR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r>
                        <a:rPr lang="fr-FR" sz="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QLM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fr-FR" sz="500" b="1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Sciences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fr-FR" sz="500" b="1" i="1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 </a:t>
                      </a:r>
                      <a:endParaRPr lang="fr-FR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fr-FR" sz="5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ENSEIGNEMENT ARTISTIQUES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fr-FR" sz="500" b="1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Musique</a:t>
                      </a:r>
                      <a:endParaRPr lang="fr-FR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63193"/>
                  </a:ext>
                </a:extLst>
              </a:tr>
              <a:tr h="201667">
                <a:tc>
                  <a:txBody>
                    <a:bodyPr/>
                    <a:lstStyle/>
                    <a:p>
                      <a:r>
                        <a:rPr lang="fr-FR" sz="500" b="1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11h15</a:t>
                      </a:r>
                      <a:endParaRPr lang="fr-FR"/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fr-FR" sz="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ANGLAIS</a:t>
                      </a:r>
                      <a:endParaRPr lang="fr-FR" dirty="0"/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fr-FR" sz="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EPS</a:t>
                      </a:r>
                      <a:endParaRPr lang="fr-FR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r>
                        <a:rPr lang="fr-FR" sz="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EPS</a:t>
                      </a:r>
                      <a:endParaRPr lang="fr-FR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4461681"/>
                  </a:ext>
                </a:extLst>
              </a:tr>
              <a:tr h="880001">
                <a:tc>
                  <a:txBody>
                    <a:bodyPr/>
                    <a:lstStyle/>
                    <a:p>
                      <a:pPr algn="ctr"/>
                      <a:r>
                        <a:rPr lang="fr-FR" sz="500" b="1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11h30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fr-FR" sz="500" b="1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 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fr-FR" sz="500" b="1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 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fr-FR" sz="500" b="1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 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fr-FR" sz="500" b="1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 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fr-FR" sz="500" b="1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 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fr-FR" sz="500" b="1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 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fr-FR" sz="500" b="1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 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EPS</a:t>
                      </a:r>
                      <a:endParaRPr lang="fr-FR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6226917"/>
                  </a:ext>
                </a:extLst>
              </a:tr>
              <a:tr h="337791">
                <a:tc>
                  <a:txBody>
                    <a:bodyPr/>
                    <a:lstStyle/>
                    <a:p>
                      <a:pPr algn="ctr"/>
                      <a:r>
                        <a:rPr lang="fr-FR" sz="500" b="1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12h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fr-FR" sz="500" b="1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 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fr-FR" sz="500" b="1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 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b="1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Pause 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600" b="1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Pause – APC (13h-13h30)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fr-FR" sz="600" b="1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Pause – APC (13h-13h30)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600" b="1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Pause 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fr-FR" sz="600" b="1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Pause 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b="1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Pause – APC (13h-13h30)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7157358"/>
                  </a:ext>
                </a:extLst>
              </a:tr>
              <a:tr h="330000">
                <a:tc>
                  <a:txBody>
                    <a:bodyPr/>
                    <a:lstStyle/>
                    <a:p>
                      <a:pPr algn="ctr"/>
                      <a:r>
                        <a:rPr lang="fr-FR" sz="500" b="1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13h45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fr-FR" sz="500" b="1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 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fr-FR" sz="500" b="1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 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fr-FR" sz="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EPS</a:t>
                      </a:r>
                      <a:endParaRPr lang="fr-FR" sz="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fr-FR" sz="500" b="1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(cycle piscine)</a:t>
                      </a:r>
                      <a:endParaRPr lang="fr-FR" sz="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5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Lecture BCD</a:t>
                      </a:r>
                      <a:endParaRPr lang="fr-FR" sz="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fr-FR" sz="5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Lecture BCD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5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Lecture BCD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fr-FR" sz="5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Lecture BCD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5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Lecture BCD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6129755"/>
                  </a:ext>
                </a:extLst>
              </a:tr>
              <a:tr h="286000">
                <a:tc>
                  <a:txBody>
                    <a:bodyPr/>
                    <a:lstStyle/>
                    <a:p>
                      <a:pPr algn="ctr"/>
                      <a:r>
                        <a:rPr lang="fr-FR" sz="500" b="1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14h00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ANGLAIS</a:t>
                      </a:r>
                      <a:endParaRPr lang="fr-FR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fr-FR" sz="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ANGLAIS</a:t>
                      </a:r>
                      <a:endParaRPr lang="fr-FR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fr-FR" sz="5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MATHEMATIQUES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fr-FR" sz="500" b="1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Nombres et calcul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fr-FR" sz="500" b="1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 </a:t>
                      </a:r>
                      <a:endParaRPr lang="fr-FR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r>
                        <a:rPr lang="fr-FR" sz="5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MATHEMATIQUES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fr-FR" sz="500" b="1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Nombres et calcul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fr-FR" sz="500" b="1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 </a:t>
                      </a:r>
                      <a:endParaRPr lang="fr-FR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fr-FR" sz="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LECTURE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fr-FR" sz="5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500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(ateliers : étude du code)</a:t>
                      </a:r>
                      <a:endParaRPr lang="fr-FR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8083366"/>
                  </a:ext>
                </a:extLst>
              </a:tr>
              <a:tr h="286000">
                <a:tc>
                  <a:txBody>
                    <a:bodyPr/>
                    <a:lstStyle/>
                    <a:p>
                      <a:pPr algn="ctr"/>
                      <a:r>
                        <a:rPr lang="fr-FR" sz="500" b="1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14h25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fr-FR" sz="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QLM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fr-FR" sz="500" b="1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Espace/Temps</a:t>
                      </a:r>
                      <a:endParaRPr lang="fr-FR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r>
                        <a:rPr lang="fr-FR" sz="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QLM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fr-FR" sz="500" b="1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Espace/Temps</a:t>
                      </a:r>
                      <a:endParaRPr lang="fr-FR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8486483"/>
                  </a:ext>
                </a:extLst>
              </a:tr>
              <a:tr h="208084">
                <a:tc>
                  <a:txBody>
                    <a:bodyPr/>
                    <a:lstStyle/>
                    <a:p>
                      <a:pPr algn="ctr"/>
                      <a:r>
                        <a:rPr lang="fr-FR" sz="500" b="1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14h50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EMC</a:t>
                      </a:r>
                      <a:endParaRPr lang="fr-FR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fr-FR" sz="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EMC</a:t>
                      </a:r>
                      <a:endParaRPr lang="fr-FR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EMC</a:t>
                      </a:r>
                      <a:endParaRPr lang="fr-FR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6C0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7110612"/>
                  </a:ext>
                </a:extLst>
              </a:tr>
              <a:tr h="220000">
                <a:tc>
                  <a:txBody>
                    <a:bodyPr/>
                    <a:lstStyle/>
                    <a:p>
                      <a:pPr algn="ctr"/>
                      <a:r>
                        <a:rPr lang="fr-FR" sz="500" b="1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15h10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fr-FR" sz="500" b="1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 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500" b="1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Récréation</a:t>
                      </a:r>
                      <a:endParaRPr lang="fr-FR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fr-FR" sz="500" b="1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Récréation</a:t>
                      </a:r>
                      <a:endParaRPr lang="fr-FR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500" b="1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Récréation</a:t>
                      </a:r>
                      <a:endParaRPr lang="fr-FR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fr-FR" sz="500" b="1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Récréation</a:t>
                      </a:r>
                      <a:endParaRPr lang="fr-FR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500" b="1" i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Récréation</a:t>
                      </a:r>
                      <a:endParaRPr lang="fr-FR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69265"/>
                  </a:ext>
                </a:extLst>
              </a:tr>
              <a:tr h="311666">
                <a:tc>
                  <a:txBody>
                    <a:bodyPr/>
                    <a:lstStyle/>
                    <a:p>
                      <a:pPr algn="ctr"/>
                      <a:r>
                        <a:rPr lang="fr-FR" sz="500" b="1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15h30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fr-FR" sz="5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ENSEIGNEMENT ARTISTIQUES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fr-FR" sz="500" b="1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Arts plastiques</a:t>
                      </a:r>
                      <a:endParaRPr lang="fr-FR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r>
                        <a:rPr lang="fr-FR" sz="5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ENSEIGNEMENT ARTISTIQUES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fr-FR" sz="500" b="1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Arts plastiques</a:t>
                      </a:r>
                      <a:endParaRPr lang="fr-FR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fr-FR" sz="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LECTURE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fr-F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500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(ateliers : étude du code)</a:t>
                      </a:r>
                      <a:endParaRPr lang="fr-FR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r>
                        <a:rPr lang="fr-FR" sz="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LECTURE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fr-FR" sz="6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500" i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(ateliers : étude du code)</a:t>
                      </a:r>
                      <a:endParaRPr lang="fr-FR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fr-FR" sz="6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HORS-CONTRAT</a:t>
                      </a:r>
                      <a:endParaRPr lang="fr-FR"/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A1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9250940"/>
                  </a:ext>
                </a:extLst>
              </a:tr>
              <a:tr h="181958">
                <a:tc>
                  <a:txBody>
                    <a:bodyPr/>
                    <a:lstStyle/>
                    <a:p>
                      <a:pPr algn="ctr"/>
                      <a:r>
                        <a:rPr lang="fr-FR" sz="500" b="1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16h00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5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Rituels mathématiques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5B3D7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5194070"/>
                  </a:ext>
                </a:extLst>
              </a:tr>
              <a:tr h="440000">
                <a:tc>
                  <a:txBody>
                    <a:bodyPr/>
                    <a:lstStyle/>
                    <a:p>
                      <a:pPr algn="ctr"/>
                      <a:r>
                        <a:rPr lang="fr-FR" sz="500" b="1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16h15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fr-FR" sz="500" b="1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16h30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fr-FR" sz="500" b="1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 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fr-FR" sz="500" b="1">
                          <a:solidFill>
                            <a:srgbClr val="0D0D0D"/>
                          </a:solidFill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 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4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500" b="1" i="1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Bilan-rangement-lecture</a:t>
                      </a:r>
                      <a:endParaRPr lang="fr-FR" sz="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500" b="1" i="1" dirty="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Bilan-rangement-lecture</a:t>
                      </a:r>
                      <a:endParaRPr lang="fr-FR" sz="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fr-FR" sz="500" b="1" i="1" dirty="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Bilan-rangement-lecture</a:t>
                      </a:r>
                      <a:endParaRPr lang="fr-FR" sz="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500" b="1" i="1" dirty="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Bilan-rangement-lecture</a:t>
                      </a:r>
                      <a:endParaRPr lang="fr-FR" sz="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fr-FR" sz="500" b="1" i="1" dirty="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Bilan-rangement-lecture</a:t>
                      </a:r>
                      <a:endParaRPr lang="fr-FR" sz="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500" b="1" i="1" dirty="0">
                          <a:effectLst/>
                          <a:latin typeface="Arial" panose="020B0604020202020204" pitchFamily="34" charset="0"/>
                          <a:ea typeface="Arial Unicode MS"/>
                          <a:cs typeface="Arial" panose="020B0604020202020204" pitchFamily="34" charset="0"/>
                        </a:rPr>
                        <a:t>Bilan-rangement-lecture</a:t>
                      </a:r>
                      <a:endParaRPr lang="fr-FR" sz="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792276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2"/>
          <p:cNvSpPr/>
          <p:nvPr/>
        </p:nvSpPr>
        <p:spPr>
          <a:xfrm>
            <a:off x="798759" y="1644342"/>
            <a:ext cx="7804204" cy="2905432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40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Flower Gir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4572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lower Gir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Q</a:t>
            </a:r>
            <a:r>
              <a:rPr lang="fr-FR" sz="4000" b="1" dirty="0" err="1">
                <a:solidFill>
                  <a:srgbClr val="FF0000"/>
                </a:solidFill>
                <a:latin typeface="Flower Girl"/>
                <a:ea typeface="Calibri" panose="020F0502020204030204" pitchFamily="34" charset="0"/>
                <a:cs typeface="Times New Roman" panose="02020603050405020304" pitchFamily="18" charset="0"/>
              </a:rPr>
              <a:t>uestionner</a:t>
            </a:r>
            <a:r>
              <a:rPr lang="fr-FR" sz="4000" b="1" dirty="0">
                <a:solidFill>
                  <a:srgbClr val="FF0000"/>
                </a:solidFill>
                <a:latin typeface="Flower Girl"/>
                <a:ea typeface="Calibri" panose="020F0502020204030204" pitchFamily="34" charset="0"/>
                <a:cs typeface="Times New Roman" panose="02020603050405020304" pitchFamily="18" charset="0"/>
              </a:rPr>
              <a:t> le monde</a:t>
            </a:r>
            <a:endParaRPr kumimoji="0" lang="fr-FR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etters for Learners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bin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etters for Learners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Symbol" panose="05050102010706020507" pitchFamily="18" charset="2"/>
              <a:buChar char=""/>
              <a:tabLst/>
              <a:defRPr/>
            </a:pPr>
            <a:r>
              <a:rPr kumimoji="0" lang="fr-F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Etude du monde qui nous entoure</a:t>
            </a:r>
            <a:endParaRPr kumimoji="0" lang="fr-FR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etters for Learners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Symbol" panose="05050102010706020507" pitchFamily="18" charset="2"/>
              <a:buChar char=""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Temps 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etters for Learners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Symbol" panose="05050102010706020507" pitchFamily="18" charset="2"/>
              <a:buChar char=""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Espace 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etters for Learners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Symbol" panose="05050102010706020507" pitchFamily="18" charset="2"/>
              <a:buChar char=""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Vivant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etters for Learners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Symbol" panose="05050102010706020507" pitchFamily="18" charset="2"/>
              <a:buChar char=""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Objets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etters for Learners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Symbol" panose="05050102010706020507" pitchFamily="18" charset="2"/>
              <a:buChar char=""/>
              <a:tabLst/>
              <a:defRPr/>
            </a:pPr>
            <a:r>
              <a: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EMC : </a:t>
            </a:r>
            <a:r>
              <a:rPr kumimoji="0" lang="fr-FR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Education Morale et Civique</a:t>
            </a:r>
          </a:p>
          <a:p>
            <a:pPr algn="ctr">
              <a:spcAft>
                <a:spcPts val="800"/>
              </a:spcAft>
            </a:pPr>
            <a:r>
              <a:rPr lang="fr-FR" sz="2800" dirty="0">
                <a:effectLst/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Dans notre classe, le </a:t>
            </a:r>
            <a:r>
              <a:rPr lang="fr-FR" sz="2800" b="1" dirty="0">
                <a:solidFill>
                  <a:srgbClr val="0070C0"/>
                </a:solidFill>
                <a:effectLst/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respect des règles</a:t>
            </a:r>
            <a:r>
              <a:rPr lang="fr-FR" sz="2800" dirty="0">
                <a:solidFill>
                  <a:srgbClr val="0070C0"/>
                </a:solidFill>
                <a:effectLst/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>
                <a:effectLst/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l’école est fondamental. Pour bien travailler et bien grandir, les élèves apprennent à devenir </a:t>
            </a:r>
            <a:r>
              <a:rPr lang="fr-FR" sz="2800" b="1" dirty="0">
                <a:solidFill>
                  <a:srgbClr val="0070C0"/>
                </a:solidFill>
                <a:effectLst/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responsables</a:t>
            </a:r>
            <a:r>
              <a:rPr lang="fr-FR" sz="2800" dirty="0">
                <a:effectLst/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</a:t>
            </a:r>
            <a:r>
              <a:rPr lang="fr-FR" sz="2800" b="1" dirty="0">
                <a:solidFill>
                  <a:srgbClr val="0070C0"/>
                </a:solidFill>
                <a:effectLst/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autonomes</a:t>
            </a:r>
            <a:r>
              <a:rPr lang="fr-FR" sz="2800" dirty="0">
                <a:effectLst/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fr-FR" sz="2800" dirty="0">
              <a:effectLst/>
              <a:latin typeface="Letters for Learner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tabLst/>
              <a:defRPr/>
            </a:pPr>
            <a:endParaRPr sz="36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301D040-3620-BC49-E4E9-F31E79B47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8948" y="1557408"/>
            <a:ext cx="3177353" cy="187159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1"/>
          <p:cNvSpPr/>
          <p:nvPr/>
        </p:nvSpPr>
        <p:spPr>
          <a:xfrm>
            <a:off x="811161" y="1666568"/>
            <a:ext cx="7683910" cy="2787445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43845FD-D7C1-FB56-37AE-922915F79038}"/>
              </a:ext>
            </a:extLst>
          </p:cNvPr>
          <p:cNvSpPr txBox="1"/>
          <p:nvPr/>
        </p:nvSpPr>
        <p:spPr>
          <a:xfrm>
            <a:off x="648929" y="296219"/>
            <a:ext cx="8344946" cy="5650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lower Gir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EPS</a:t>
            </a:r>
            <a:endParaRPr kumimoji="0" lang="fr-FR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etters for Learners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4572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 </a:t>
            </a: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etters for Learners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Symbol" panose="05050102010706020507" pitchFamily="18" charset="2"/>
              <a:buChar char=""/>
              <a:tabLst/>
              <a:defRPr/>
            </a:pPr>
            <a:r>
              <a: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Pratique quotidienne</a:t>
            </a:r>
            <a:endParaRPr kumimoji="0" lang="fr-FR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etters for Learners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Symbol" panose="05050102010706020507" pitchFamily="18" charset="2"/>
              <a:buChar char=""/>
              <a:tabLst/>
              <a:defRPr/>
            </a:pPr>
            <a:r>
              <a: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Cycle natation période 1</a:t>
            </a:r>
            <a:endParaRPr kumimoji="0" lang="fr-FR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etters for Learners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Symbol" panose="05050102010706020507" pitchFamily="18" charset="2"/>
              <a:buChar char=""/>
              <a:tabLst/>
              <a:defRPr/>
            </a:pPr>
            <a:r>
              <a: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Jeux collectifs</a:t>
            </a:r>
            <a:endParaRPr kumimoji="0" lang="fr-FR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etters for Learners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Symbol" panose="05050102010706020507" pitchFamily="18" charset="2"/>
              <a:buChar char=""/>
              <a:tabLst/>
              <a:defRPr/>
            </a:pPr>
            <a:r>
              <a: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Activités athlétiques</a:t>
            </a:r>
            <a:endParaRPr kumimoji="0" lang="fr-FR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etters for Learners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Symbol" panose="05050102010706020507" pitchFamily="18" charset="2"/>
              <a:buChar char=""/>
              <a:tabLst/>
              <a:defRPr/>
            </a:pPr>
            <a:r>
              <a:rPr kumimoji="0" lang="fr-FR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bin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Jeux d’opposition (raquettes, lutte…)</a:t>
            </a:r>
            <a:endParaRPr kumimoji="0" lang="fr-FR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etters for Learners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4572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etters for Learners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8ACCBF5-EB17-DC53-0654-F0E316B8F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499" y="1496614"/>
            <a:ext cx="2087838" cy="1563676"/>
          </a:xfrm>
          <a:prstGeom prst="rect">
            <a:avLst/>
          </a:prstGeom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CB8ACD3C-B3F3-DE78-8735-315521819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296" y="2875401"/>
            <a:ext cx="1328041" cy="131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58824F-507C-F79B-9F2D-8C333A0BA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2057351"/>
          </a:xfrm>
        </p:spPr>
        <p:txBody>
          <a:bodyPr/>
          <a:lstStyle/>
          <a:p>
            <a:r>
              <a:rPr lang="fr-FR" b="1" dirty="0">
                <a:solidFill>
                  <a:srgbClr val="FF0000"/>
                </a:solidFill>
              </a:rPr>
              <a:t>Anglais  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229CF17-9E54-D8EF-287B-78DE6DD18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5542" y="0"/>
            <a:ext cx="2995498" cy="255769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01E4F51-EDC3-77BA-824B-2C30749E4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663" y="2940005"/>
            <a:ext cx="4459013" cy="303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427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502247B-FD65-E75B-6498-093B07B02025}"/>
              </a:ext>
            </a:extLst>
          </p:cNvPr>
          <p:cNvSpPr txBox="1"/>
          <p:nvPr/>
        </p:nvSpPr>
        <p:spPr>
          <a:xfrm>
            <a:off x="395785" y="163774"/>
            <a:ext cx="8134066" cy="6077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fr-FR" sz="4400" b="1" dirty="0">
                <a:solidFill>
                  <a:srgbClr val="FF0000"/>
                </a:solidFill>
                <a:effectLst/>
                <a:latin typeface="Flower Girl"/>
                <a:ea typeface="Calibri" panose="020F0502020204030204" pitchFamily="34" charset="0"/>
                <a:cs typeface="Times New Roman" panose="02020603050405020304" pitchFamily="18" charset="0"/>
              </a:rPr>
              <a:t>ARTS</a:t>
            </a:r>
            <a:endParaRPr lang="fr-FR" sz="4400" b="1" dirty="0">
              <a:solidFill>
                <a:srgbClr val="FF0000"/>
              </a:solidFill>
              <a:effectLst/>
              <a:latin typeface="Letters for Learner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"/>
            </a:pPr>
            <a:r>
              <a:rPr lang="fr-FR" sz="2800" b="1" dirty="0">
                <a:effectLst/>
                <a:latin typeface="Cabin"/>
                <a:ea typeface="Calibri" panose="020F0502020204030204" pitchFamily="34" charset="0"/>
                <a:cs typeface="Times New Roman" panose="02020603050405020304" pitchFamily="18" charset="0"/>
              </a:rPr>
              <a:t>Arts plastiques </a:t>
            </a:r>
            <a:r>
              <a:rPr lang="fr-FR" sz="2800" dirty="0">
                <a:effectLst/>
                <a:latin typeface="Cabin"/>
                <a:ea typeface="Calibri" panose="020F0502020204030204" pitchFamily="34" charset="0"/>
                <a:cs typeface="Times New Roman" panose="02020603050405020304" pitchFamily="18" charset="0"/>
              </a:rPr>
              <a:t>: à travers des thèmes et en lien avec les apprentissages. En utilisant des outils, des techniques et des matériaux divers et variés : papier, carton, peinture, collage, découpage, coloriage, etc. </a:t>
            </a:r>
            <a:endParaRPr lang="fr-FR" sz="2800" dirty="0">
              <a:effectLst/>
              <a:latin typeface="Letters for Learner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"/>
            </a:pPr>
            <a:r>
              <a:rPr lang="fr-FR" sz="2800" b="1" dirty="0">
                <a:effectLst/>
                <a:latin typeface="Cabin"/>
                <a:ea typeface="Calibri" panose="020F0502020204030204" pitchFamily="34" charset="0"/>
                <a:cs typeface="Times New Roman" panose="02020603050405020304" pitchFamily="18" charset="0"/>
              </a:rPr>
              <a:t>Musique </a:t>
            </a:r>
            <a:r>
              <a:rPr lang="fr-FR" sz="2800" dirty="0">
                <a:effectLst/>
                <a:latin typeface="Cabin"/>
                <a:ea typeface="Calibri" panose="020F0502020204030204" pitchFamily="34" charset="0"/>
                <a:cs typeface="Times New Roman" panose="02020603050405020304" pitchFamily="18" charset="0"/>
              </a:rPr>
              <a:t>: écoute musicale, découverte des instruments et de quelques styles musicaux, chants (</a:t>
            </a:r>
            <a:r>
              <a:rPr lang="fr-FR" sz="2800" b="1" dirty="0">
                <a:effectLst/>
                <a:latin typeface="Cabin"/>
                <a:ea typeface="Calibri" panose="020F0502020204030204" pitchFamily="34" charset="0"/>
                <a:cs typeface="Times New Roman" panose="02020603050405020304" pitchFamily="18" charset="0"/>
              </a:rPr>
              <a:t>Intervenant en février-mars</a:t>
            </a:r>
            <a:r>
              <a:rPr lang="fr-FR" sz="2800" dirty="0">
                <a:effectLst/>
                <a:latin typeface="Cabin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fr-FR" sz="2800" dirty="0">
              <a:effectLst/>
              <a:latin typeface="Letters for Learner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9A9E775-E1CC-38F1-ACD0-3176CB242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9686" y="2636320"/>
            <a:ext cx="1564314" cy="158535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2ED14F5-6799-76A7-DC79-D6AC7E30E8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4890" y="5506754"/>
            <a:ext cx="2009104" cy="118747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58824F-507C-F79B-9F2D-8C333A0BA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286603"/>
            <a:ext cx="4709160" cy="3461149"/>
          </a:xfrm>
        </p:spPr>
        <p:txBody>
          <a:bodyPr/>
          <a:lstStyle/>
          <a:p>
            <a:r>
              <a:rPr lang="fr-FR" b="1" dirty="0">
                <a:solidFill>
                  <a:srgbClr val="FF0000"/>
                </a:solidFill>
              </a:rPr>
              <a:t> 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16A35B5-B784-6E52-B904-308964A70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2547" y="256403"/>
            <a:ext cx="4910726" cy="271749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85A89DA-49BC-C2C7-E7E3-4724D950F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774" y="2834060"/>
            <a:ext cx="3475351" cy="335027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8FB4AB3-6D21-FA1E-3AAE-1F5EC3CB77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4860" y="3155324"/>
            <a:ext cx="1838325" cy="249555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47EE20C-EF00-9D8D-DCFE-06CE81D928FF}"/>
              </a:ext>
            </a:extLst>
          </p:cNvPr>
          <p:cNvSpPr txBox="1"/>
          <p:nvPr/>
        </p:nvSpPr>
        <p:spPr>
          <a:xfrm>
            <a:off x="360727" y="838899"/>
            <a:ext cx="30535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Une proposition de foi faite à tous, dans le respect des convictions de chacun.</a:t>
            </a:r>
          </a:p>
          <a:p>
            <a:endParaRPr lang="fr-FR" dirty="0"/>
          </a:p>
          <a:p>
            <a:r>
              <a:rPr lang="fr-FR" u="sng" dirty="0"/>
              <a:t>Outil utilisé </a:t>
            </a:r>
            <a:r>
              <a:rPr lang="fr-FR" dirty="0"/>
              <a:t>: Cadeau de Dieu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21163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A9811AA-5C40-5822-2D1E-336F42D46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436728"/>
            <a:ext cx="5172501" cy="4531057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                  EVALUATIONS</a:t>
            </a:r>
          </a:p>
          <a:p>
            <a:r>
              <a:rPr lang="fr-FR" dirty="0"/>
              <a:t>-</a:t>
            </a:r>
            <a:r>
              <a:rPr lang="fr-FR" sz="3200" b="1" dirty="0"/>
              <a:t>Evaluation nationale</a:t>
            </a:r>
          </a:p>
          <a:p>
            <a:r>
              <a:rPr lang="fr-FR" sz="1800" b="1" dirty="0"/>
              <a:t>En septembre </a:t>
            </a:r>
            <a:r>
              <a:rPr lang="fr-FR" sz="1400" b="1" dirty="0"/>
              <a:t>: un outil de pour connaitre le profil de chacun et apporter de premières si nécessaires</a:t>
            </a:r>
          </a:p>
          <a:p>
            <a:r>
              <a:rPr lang="fr-FR" sz="1800" b="1" dirty="0"/>
              <a:t>En février </a:t>
            </a:r>
            <a:r>
              <a:rPr lang="fr-FR" sz="1400" b="1" dirty="0"/>
              <a:t>: un point d’étape</a:t>
            </a:r>
          </a:p>
          <a:p>
            <a:r>
              <a:rPr lang="fr-FR" b="1" dirty="0"/>
              <a:t> </a:t>
            </a:r>
          </a:p>
        </p:txBody>
      </p:sp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0971CB77-B1F4-0770-E74B-C2F689505A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7952006"/>
              </p:ext>
            </p:extLst>
          </p:nvPr>
        </p:nvGraphicFramePr>
        <p:xfrm>
          <a:off x="5234861" y="129041"/>
          <a:ext cx="3527002" cy="5659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667037" imgH="8019809" progId="AcroExch.Document.DC">
                  <p:embed/>
                </p:oleObj>
              </mc:Choice>
              <mc:Fallback>
                <p:oleObj name="Acrobat Document" r:id="rId2" imgW="5667037" imgH="8019809" progId="AcroExch.Document.DC">
                  <p:embed/>
                  <p:pic>
                    <p:nvPicPr>
                      <p:cNvPr id="4" name="Objet 3">
                        <a:extLst>
                          <a:ext uri="{FF2B5EF4-FFF2-40B4-BE49-F238E27FC236}">
                            <a16:creationId xmlns:a16="http://schemas.microsoft.com/office/drawing/2014/main" id="{0971CB77-B1F4-0770-E74B-C2F689505A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34861" y="129041"/>
                        <a:ext cx="3527002" cy="5659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392081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A9811AA-5C40-5822-2D1E-336F42D46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0304" y="204909"/>
            <a:ext cx="8863028" cy="4431486"/>
          </a:xfrm>
        </p:spPr>
        <p:txBody>
          <a:bodyPr/>
          <a:lstStyle/>
          <a:p>
            <a:r>
              <a:rPr lang="fr-FR" sz="3200" b="1" dirty="0"/>
              <a:t>Evaluation continue (3 périodes dans l’année)</a:t>
            </a:r>
          </a:p>
          <a:p>
            <a:r>
              <a:rPr lang="fr-FR" b="1" dirty="0"/>
              <a:t>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F93D85-875E-2961-877B-D4C44E8ED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202" y="1785133"/>
            <a:ext cx="3121324" cy="312132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CF98FE9-E90D-7EAD-A175-660F13FFE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2715">
            <a:off x="760283" y="2709142"/>
            <a:ext cx="4658117" cy="291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2953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C7E370-46D7-3C74-B827-B0F069EC8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702302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4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.Aide en classe</a:t>
            </a:r>
            <a:r>
              <a:rPr lang="fr-FR" sz="4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 groupes ; différenciation ) cf doc modalités d’intervention</a:t>
            </a:r>
            <a:br>
              <a:rPr lang="fr-FR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4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.Aide Pédagogique Complémentaire</a:t>
            </a:r>
            <a:r>
              <a:rPr lang="fr-FR" sz="4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:    2 x 30 mn dans la semaine avec priorisation des besoins </a:t>
            </a:r>
            <a:br>
              <a:rPr lang="fr-FR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4972B3F-F887-6326-ECFD-05A0A74471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382" y="519210"/>
            <a:ext cx="7543801" cy="5327798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3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.Aide en classe</a:t>
            </a:r>
            <a:endParaRPr lang="fr-FR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fr-FR" sz="3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fr-FR" sz="3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36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.Aide Pédagogique Complémentaire</a:t>
            </a:r>
            <a:r>
              <a:rPr lang="fr-FR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:  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 x 30 mn dans la semaine</a:t>
            </a:r>
            <a:endParaRPr lang="fr-FR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A28E177-E8A0-0937-3E28-223DC6952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656" y="1653458"/>
            <a:ext cx="4713668" cy="196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1058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1F12F02-208B-C214-E351-C957EE4851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4170" y="467695"/>
            <a:ext cx="7543801" cy="4023360"/>
          </a:xfrm>
        </p:spPr>
        <p:txBody>
          <a:bodyPr/>
          <a:lstStyle/>
          <a:p>
            <a:endParaRPr lang="fr-FR" dirty="0"/>
          </a:p>
        </p:txBody>
      </p:sp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8D4CABB0-0B6F-2FD7-D82E-1A0160FBC8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6885333"/>
              </p:ext>
            </p:extLst>
          </p:nvPr>
        </p:nvGraphicFramePr>
        <p:xfrm>
          <a:off x="429780" y="195106"/>
          <a:ext cx="8326208" cy="58837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8020012" imgH="5667195" progId="AcroExch.Document.DC">
                  <p:embed/>
                </p:oleObj>
              </mc:Choice>
              <mc:Fallback>
                <p:oleObj name="Acrobat Document" r:id="rId2" imgW="8020012" imgH="566719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29780" y="195106"/>
                        <a:ext cx="8326208" cy="58837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3439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A5934A8-1D81-C2BC-1266-B99235F827A4}"/>
              </a:ext>
            </a:extLst>
          </p:cNvPr>
          <p:cNvSpPr txBox="1"/>
          <p:nvPr/>
        </p:nvSpPr>
        <p:spPr>
          <a:xfrm>
            <a:off x="385905" y="295298"/>
            <a:ext cx="8471492" cy="6088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fr-FR" sz="4400" b="1" dirty="0">
                <a:solidFill>
                  <a:srgbClr val="FF5050"/>
                </a:solidFill>
                <a:effectLst/>
                <a:latin typeface="Aqilah"/>
                <a:ea typeface="Calibri" panose="020F0502020204030204" pitchFamily="34" charset="0"/>
                <a:cs typeface="Times New Roman" panose="02020603050405020304" pitchFamily="18" charset="0"/>
              </a:rPr>
              <a:t>Présentation de la classe</a:t>
            </a:r>
            <a:endParaRPr lang="fr-FR" sz="4400" dirty="0">
              <a:effectLst/>
              <a:latin typeface="Letters for Learner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</a:pPr>
            <a:r>
              <a:rPr lang="fr-FR" sz="1100" dirty="0">
                <a:effectLst/>
                <a:latin typeface="Aqilah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1600" dirty="0">
              <a:effectLst/>
              <a:latin typeface="Letters for Learner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/>
            <a:r>
              <a:rPr lang="fr-FR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fr-FR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Nombre d’élèves </a:t>
            </a:r>
            <a:r>
              <a:rPr lang="fr-FR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25</a:t>
            </a:r>
          </a:p>
          <a:p>
            <a:pPr marL="914400"/>
            <a:r>
              <a:rPr lang="fr-FR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- 8 filles      </a:t>
            </a:r>
          </a:p>
          <a:p>
            <a:pPr marL="914400"/>
            <a:r>
              <a:rPr lang="fr-FR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</a:t>
            </a:r>
            <a:r>
              <a:rPr lang="fr-FR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-17 garçons</a:t>
            </a:r>
          </a:p>
          <a:p>
            <a:pPr marL="914400"/>
            <a:endParaRPr lang="fr-FR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14400"/>
            <a:endParaRPr lang="fr-FR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14400"/>
            <a:endParaRPr lang="fr-FR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14400"/>
            <a:r>
              <a:rPr lang="fr-FR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Enseignants</a:t>
            </a:r>
            <a:r>
              <a:rPr lang="fr-FR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228600">
              <a:spcAft>
                <a:spcPts val="800"/>
              </a:spcAft>
            </a:pPr>
            <a:r>
              <a:rPr lang="fr-FR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</a:t>
            </a:r>
            <a:r>
              <a:rPr lang="fr-FR" sz="2800" dirty="0">
                <a:effectLst/>
                <a:latin typeface="Letters for Learners"/>
                <a:ea typeface="Calibri" panose="020F0502020204030204" pitchFamily="34" charset="0"/>
                <a:cs typeface="Times New Roman" panose="02020603050405020304" pitchFamily="18" charset="0"/>
              </a:rPr>
              <a:t> -Marine GAUTREAU (lundi-mardi)</a:t>
            </a:r>
            <a:endParaRPr lang="fr-FR" sz="1600" dirty="0">
              <a:effectLst/>
              <a:latin typeface="Letters for Learner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spcAft>
                <a:spcPts val="800"/>
              </a:spcAft>
            </a:pPr>
            <a:r>
              <a:rPr lang="fr-FR" sz="2800" dirty="0">
                <a:effectLst/>
                <a:latin typeface="Letters for Learners"/>
                <a:ea typeface="Calibri" panose="020F0502020204030204" pitchFamily="34" charset="0"/>
                <a:cs typeface="Times New Roman" panose="02020603050405020304" pitchFamily="18" charset="0"/>
              </a:rPr>
              <a:t>             -Pascal DUBE (jeudi-vendredi)</a:t>
            </a:r>
            <a:endParaRPr lang="fr-FR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14400"/>
            <a:r>
              <a:rPr lang="fr-FR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</a:t>
            </a:r>
          </a:p>
          <a:p>
            <a:pPr marL="914400"/>
            <a:endParaRPr lang="fr-FR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0AAF8E6-4902-6994-32B7-AC08B51AE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457" y="954022"/>
            <a:ext cx="3377110" cy="278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F8CA7896-D79A-3FFB-919F-F044B8C4AB4F}"/>
              </a:ext>
            </a:extLst>
          </p:cNvPr>
          <p:cNvSpPr txBox="1"/>
          <p:nvPr/>
        </p:nvSpPr>
        <p:spPr>
          <a:xfrm>
            <a:off x="981512" y="385894"/>
            <a:ext cx="7331978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/>
              <a:t>L’enseignant RA intervient </a:t>
            </a:r>
            <a:r>
              <a:rPr lang="fr-FR" sz="1800" b="1" dirty="0"/>
              <a:t>à la demande de l’enseignant </a:t>
            </a:r>
            <a:r>
              <a:rPr lang="fr-FR" sz="1800" dirty="0"/>
              <a:t>de la classe </a:t>
            </a:r>
          </a:p>
          <a:p>
            <a:endParaRPr lang="fr-FR" sz="1800" dirty="0"/>
          </a:p>
          <a:p>
            <a:r>
              <a:rPr lang="fr-FR" sz="1800" dirty="0"/>
              <a:t>L’enseignant RA coordonne les actions pour l’accompagnement vers la réussite de l’élève ayant des besoins éducatifs particuliers :</a:t>
            </a:r>
          </a:p>
          <a:p>
            <a:r>
              <a:rPr lang="fr-FR" sz="1800" dirty="0"/>
              <a:t>  Aménagements et adaptations pédagogiques</a:t>
            </a:r>
          </a:p>
          <a:p>
            <a:r>
              <a:rPr lang="fr-FR" sz="1800" dirty="0"/>
              <a:t>  Projets d’aide spécialisée </a:t>
            </a:r>
          </a:p>
          <a:p>
            <a:r>
              <a:rPr lang="fr-FR" sz="1800" dirty="0"/>
              <a:t> Coopération avec les différents partenaires extérieurs du soutien (APC) </a:t>
            </a:r>
          </a:p>
          <a:p>
            <a:endParaRPr lang="fr-FR" sz="1800" b="1" dirty="0"/>
          </a:p>
          <a:p>
            <a:r>
              <a:rPr lang="fr-FR" sz="1800" b="1" dirty="0"/>
              <a:t>Ses interventions :</a:t>
            </a:r>
          </a:p>
          <a:p>
            <a:r>
              <a:rPr lang="fr-FR" sz="1800" dirty="0"/>
              <a:t>    -En observation, pour faire un bilan, échanger avec l’élève </a:t>
            </a:r>
          </a:p>
          <a:p>
            <a:r>
              <a:rPr lang="fr-FR" sz="1800" dirty="0"/>
              <a:t>    -En prévention ou en remédiation des difficultés</a:t>
            </a:r>
          </a:p>
          <a:p>
            <a:r>
              <a:rPr lang="fr-FR" sz="1800" dirty="0"/>
              <a:t>    -Avec le groupe classe, en </a:t>
            </a:r>
            <a:r>
              <a:rPr lang="fr-FR" sz="1800" dirty="0" err="1"/>
              <a:t>co</a:t>
            </a:r>
            <a:r>
              <a:rPr lang="fr-FR" sz="1800" dirty="0"/>
              <a:t>-intervention </a:t>
            </a:r>
          </a:p>
          <a:p>
            <a:r>
              <a:rPr lang="fr-FR" sz="1800" dirty="0"/>
              <a:t>    -Avec un groupe restreint, en classe ou en salle RA </a:t>
            </a:r>
          </a:p>
          <a:p>
            <a:endParaRPr lang="fr-FR" sz="1800" dirty="0"/>
          </a:p>
          <a:p>
            <a:r>
              <a:rPr lang="fr-FR" sz="1800" dirty="0"/>
              <a:t>Séances sur temps scolaire </a:t>
            </a:r>
          </a:p>
          <a:p>
            <a:endParaRPr lang="fr-FR" sz="1800" dirty="0"/>
          </a:p>
          <a:p>
            <a:r>
              <a:rPr lang="fr-FR" sz="1800" dirty="0"/>
              <a:t>Parents informés du projet d’aide</a:t>
            </a:r>
          </a:p>
        </p:txBody>
      </p:sp>
    </p:spTree>
    <p:extLst>
      <p:ext uri="{BB962C8B-B14F-4D97-AF65-F5344CB8AC3E}">
        <p14:creationId xmlns:p14="http://schemas.microsoft.com/office/powerpoint/2010/main" val="16041403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38E070-3A64-920C-664F-3E709E1A7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001283"/>
          </a:xfrm>
        </p:spPr>
        <p:txBody>
          <a:bodyPr>
            <a:normAutofit fontScale="90000"/>
          </a:bodyPr>
          <a:lstStyle/>
          <a:p>
            <a:r>
              <a:rPr lang="fr-FR" dirty="0"/>
              <a:t>Des projets à vivre en 2022/2023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0A1F251-37EC-22BA-EE27-D32B11E02F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2960" y="1417319"/>
            <a:ext cx="7543801" cy="4609993"/>
          </a:xfrm>
        </p:spPr>
        <p:txBody>
          <a:bodyPr>
            <a:normAutofit fontScale="40000" lnSpcReduction="2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2000" b="1" u="sng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PROJETS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5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-</a:t>
            </a:r>
            <a:r>
              <a:rPr lang="fr-FR" sz="5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 livre, au cœur du projet d’année de l’école </a:t>
            </a:r>
            <a:r>
              <a:rPr lang="fr-FR" sz="5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 temps forts et activités autour de la thématique </a:t>
            </a:r>
            <a:r>
              <a:rPr lang="fr-FR" sz="5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«A livre ouvert</a:t>
            </a:r>
            <a:r>
              <a:rPr lang="fr-FR" sz="5000" b="1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»</a:t>
            </a:r>
            <a:r>
              <a:rPr lang="fr-FR" sz="5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( rencontre avec une autrice, fréquentation de la Médiathèque, concours les Incorruptibles, temps forts entre classes, écriture d’un livre …)</a:t>
            </a:r>
            <a:endParaRPr lang="fr-FR" sz="5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5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</a:t>
            </a:r>
            <a:r>
              <a:rPr lang="fr-FR" sz="5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-Autres projets:</a:t>
            </a:r>
            <a:endParaRPr lang="fr-FR" sz="5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50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-rencontre ASCEP (journée sportive)</a:t>
            </a:r>
            <a:endParaRPr lang="fr-FR" sz="5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50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-classe de mer en mai 2023 (3 jours) , projet de cycle 2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fr-FR" sz="5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4828868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4F8F83-8AAD-399B-AAB2-EB960FC38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001283"/>
          </a:xfrm>
        </p:spPr>
        <p:txBody>
          <a:bodyPr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Devoirs à la maison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9D6F9D4-39E4-FDC0-6CA5-EA9F370AC6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44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</a:t>
            </a:r>
            <a:r>
              <a:rPr lang="fr-FR" sz="4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lecture</a:t>
            </a:r>
            <a:endParaRPr lang="fr-FR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4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- mémorisation</a:t>
            </a:r>
            <a:endParaRPr lang="fr-FR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4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  - recherche</a:t>
            </a:r>
            <a:endParaRPr lang="fr-FR" sz="4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8D314AB-8D07-77C9-59E9-EC65D0C22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8155" y="1692958"/>
            <a:ext cx="2770149" cy="219853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3E413DE-5B99-FFB2-AD21-5C0B5BD81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196" y="3857414"/>
            <a:ext cx="2152650" cy="2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863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355E75-8469-7795-402B-8D8C9755D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987" y="1208015"/>
            <a:ext cx="7543800" cy="2580893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br>
              <a:rPr lang="fr-FR" sz="2800" b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</a:br>
            <a:br>
              <a:rPr lang="fr-FR" sz="2800" b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</a:br>
            <a:br>
              <a:rPr lang="fr-FR" sz="2800" b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</a:br>
            <a:br>
              <a:rPr lang="fr-F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28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br>
              <a:rPr lang="fr-FR" sz="28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fr-FR" sz="28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fr-FR" sz="28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fr-FR" sz="28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8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Chemise rouge cahier de liaison</a:t>
            </a:r>
            <a:br>
              <a:rPr lang="fr-FR" sz="28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fr-FR" sz="28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32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Mails de classe    </a:t>
            </a:r>
            <a:r>
              <a:rPr lang="fr-FR" sz="28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                                          </a:t>
            </a:r>
            <a:r>
              <a:rPr lang="fr-FR" sz="2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m.gautreau@bellevigny-staugustin.fr</a:t>
            </a:r>
            <a:br>
              <a:rPr lang="fr-F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fr-FR" sz="2800" b="1" i="0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p.dube@bellevigny-staugustin.fr</a:t>
            </a:r>
            <a:endParaRPr lang="fr-FR" sz="2800" dirty="0">
              <a:solidFill>
                <a:schemeClr val="tx1"/>
              </a:solidFill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82A75B5-A147-A1B4-5D62-0C2A7C82F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618" y="2980226"/>
            <a:ext cx="7543801" cy="2865623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endParaRPr lang="fr-FR" sz="3200" b="1" dirty="0">
              <a:solidFill>
                <a:srgbClr val="00B050"/>
              </a:solidFill>
            </a:endParaRPr>
          </a:p>
          <a:p>
            <a:pPr marL="114300" indent="0">
              <a:buNone/>
            </a:pPr>
            <a:endParaRPr lang="fr-FR" sz="3200" b="1" dirty="0">
              <a:solidFill>
                <a:srgbClr val="00B050"/>
              </a:solidFill>
            </a:endParaRPr>
          </a:p>
          <a:p>
            <a:pPr marL="114300" indent="0">
              <a:buNone/>
            </a:pPr>
            <a:endParaRPr lang="fr-FR" sz="3200" b="1" dirty="0">
              <a:solidFill>
                <a:srgbClr val="00B050"/>
              </a:solidFill>
            </a:endParaRPr>
          </a:p>
          <a:p>
            <a:pPr marL="114300" indent="0">
              <a:buNone/>
            </a:pPr>
            <a:r>
              <a:rPr lang="fr-FR" sz="3200" b="1" dirty="0">
                <a:solidFill>
                  <a:srgbClr val="00B050"/>
                </a:solidFill>
              </a:rPr>
              <a:t>Site web de l’école :</a:t>
            </a:r>
          </a:p>
          <a:p>
            <a:pPr marL="114300" indent="0">
              <a:buNone/>
            </a:pPr>
            <a:r>
              <a:rPr lang="fr-FR" sz="2800" b="1" dirty="0">
                <a:solidFill>
                  <a:schemeClr val="tx1"/>
                </a:solidFill>
                <a:hlinkClick r:id="rId3"/>
              </a:rPr>
              <a:t>https://bellevigny-staugustin.fr/</a:t>
            </a:r>
            <a:endParaRPr lang="fr-FR" sz="2800" b="1" dirty="0">
              <a:solidFill>
                <a:schemeClr val="tx1"/>
              </a:solidFill>
            </a:endParaRPr>
          </a:p>
          <a:p>
            <a:pPr marL="114300" indent="0">
              <a:buNone/>
            </a:pPr>
            <a:endParaRPr lang="fr-FR" sz="2800" b="1" dirty="0">
              <a:solidFill>
                <a:schemeClr val="tx1"/>
              </a:solidFill>
            </a:endParaRPr>
          </a:p>
        </p:txBody>
      </p:sp>
      <p:pic>
        <p:nvPicPr>
          <p:cNvPr id="4098" name="Picture 2" descr="Ecole St Augustin Bellevigny">
            <a:extLst>
              <a:ext uri="{FF2B5EF4-FFF2-40B4-BE49-F238E27FC236}">
                <a16:creationId xmlns:a16="http://schemas.microsoft.com/office/drawing/2014/main" id="{1CE4312C-DBBD-E288-1DCD-4DF703A57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941" y="3967487"/>
            <a:ext cx="4057650" cy="1239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EEB6538-2995-EB50-F48F-3B72B95BD1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987" y="348404"/>
            <a:ext cx="627332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2407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8D40BC-90B7-1094-4361-C9CE75FA2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820979"/>
          </a:xfrm>
        </p:spPr>
        <p:txBody>
          <a:bodyPr>
            <a:normAutofit/>
          </a:bodyPr>
          <a:lstStyle/>
          <a:p>
            <a:pPr algn="ctr"/>
            <a:r>
              <a:rPr lang="fr-FR" sz="3600" b="1" dirty="0">
                <a:solidFill>
                  <a:srgbClr val="00B050"/>
                </a:solidFill>
              </a:rPr>
              <a:t>LES RENDEZ-VOUS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512A26C-3424-632C-72B5-981E584E0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39" y="477162"/>
            <a:ext cx="7543801" cy="4023360"/>
          </a:xfrm>
        </p:spPr>
        <p:txBody>
          <a:bodyPr>
            <a:normAutofit lnSpcReduction="10000"/>
          </a:bodyPr>
          <a:lstStyle/>
          <a:p>
            <a:endParaRPr lang="fr-F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- 1 rencontre annuelle minimum avec priorisation faite suite aux bilans individuels des 1ères évaluations nationales </a:t>
            </a:r>
          </a:p>
          <a:p>
            <a:endParaRPr lang="fr-FR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fr-F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rencontres formalisées et massées en janvier-février dans des créneaux balisés : questionnaire « google </a:t>
            </a:r>
            <a:r>
              <a:rPr lang="fr-FR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form</a:t>
            </a:r>
            <a:r>
              <a:rPr lang="fr-F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» pour l’inscription sur un créneau souhaité </a:t>
            </a:r>
            <a:endParaRPr lang="fr-FR" sz="28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42CA15D-E318-72D9-697A-2C57C9463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1167" y="4077352"/>
            <a:ext cx="3727361" cy="203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8274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AFD89114-F7B1-ACE0-2E97-22CF797021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7383620"/>
              </p:ext>
            </p:extLst>
          </p:nvPr>
        </p:nvGraphicFramePr>
        <p:xfrm>
          <a:off x="419450" y="394283"/>
          <a:ext cx="8212822" cy="55367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6411">
                  <a:extLst>
                    <a:ext uri="{9D8B030D-6E8A-4147-A177-3AD203B41FA5}">
                      <a16:colId xmlns:a16="http://schemas.microsoft.com/office/drawing/2014/main" val="4102370782"/>
                    </a:ext>
                  </a:extLst>
                </a:gridCol>
                <a:gridCol w="4106411">
                  <a:extLst>
                    <a:ext uri="{9D8B030D-6E8A-4147-A177-3AD203B41FA5}">
                      <a16:colId xmlns:a16="http://schemas.microsoft.com/office/drawing/2014/main" val="1907261216"/>
                    </a:ext>
                  </a:extLst>
                </a:gridCol>
              </a:tblGrid>
              <a:tr h="2768367">
                <a:tc gridSpan="2"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3536748"/>
                  </a:ext>
                </a:extLst>
              </a:tr>
              <a:tr h="276836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8204889"/>
                  </a:ext>
                </a:extLst>
              </a:tr>
            </a:tbl>
          </a:graphicData>
        </a:graphic>
      </p:graphicFrame>
      <p:pic>
        <p:nvPicPr>
          <p:cNvPr id="10" name="Image 9">
            <a:extLst>
              <a:ext uri="{FF2B5EF4-FFF2-40B4-BE49-F238E27FC236}">
                <a16:creationId xmlns:a16="http://schemas.microsoft.com/office/drawing/2014/main" id="{CC675C48-FECF-2394-8E25-2F05CC71B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139" y="3214821"/>
            <a:ext cx="3621596" cy="271619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97A6E15-A8D1-42BF-1761-629399399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9691" y="3214820"/>
            <a:ext cx="3621596" cy="271619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ED2A35D-305C-26C5-FDE7-4BA0AE93F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1500" y="415259"/>
            <a:ext cx="3566019" cy="267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036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53248ea057_1_31"/>
          <p:cNvSpPr txBox="1"/>
          <p:nvPr/>
        </p:nvSpPr>
        <p:spPr>
          <a:xfrm>
            <a:off x="265470" y="209939"/>
            <a:ext cx="87012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8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Les spécificités du CP</a:t>
            </a:r>
            <a:endParaRPr dirty="0"/>
          </a:p>
        </p:txBody>
      </p:sp>
      <p:sp>
        <p:nvSpPr>
          <p:cNvPr id="137" name="Google Shape;137;g153248ea057_1_31"/>
          <p:cNvSpPr/>
          <p:nvPr/>
        </p:nvSpPr>
        <p:spPr>
          <a:xfrm>
            <a:off x="735112" y="1604071"/>
            <a:ext cx="7848300" cy="2920800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g153248ea057_1_31"/>
          <p:cNvSpPr txBox="1"/>
          <p:nvPr/>
        </p:nvSpPr>
        <p:spPr>
          <a:xfrm>
            <a:off x="308662" y="1071944"/>
            <a:ext cx="8701200" cy="261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.Les élèves ont le temps d'apprendre : 3 années pour atteindre les compétences de fin de cycle 2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.Chacun a un rythme qui lui est propre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.Une place centrale accordée aux fondamentaux : lire, écrire, compter.</a:t>
            </a:r>
            <a:endParaRPr sz="32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48CB9C3-2614-82DF-548A-74448FD00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356" y="3739983"/>
            <a:ext cx="6400800" cy="245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"/>
          <p:cNvSpPr txBox="1"/>
          <p:nvPr/>
        </p:nvSpPr>
        <p:spPr>
          <a:xfrm>
            <a:off x="265470" y="209939"/>
            <a:ext cx="870129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800" dirty="0"/>
              <a:t>Etude du code</a:t>
            </a:r>
            <a:endParaRPr sz="48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2A3FDD9-F73A-1DCC-25F1-79FFB5EE74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158" y="1603314"/>
            <a:ext cx="2936135" cy="421873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438E248-31F2-815C-F18F-F2E5E47F8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9382" y="209939"/>
            <a:ext cx="2936136" cy="401467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41DAAF2-E74A-8C01-7EA5-19BF793E8B42}"/>
              </a:ext>
            </a:extLst>
          </p:cNvPr>
          <p:cNvSpPr txBox="1"/>
          <p:nvPr/>
        </p:nvSpPr>
        <p:spPr>
          <a:xfrm>
            <a:off x="3867325" y="4412609"/>
            <a:ext cx="500822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Une progression régulière dans l’étude des correspondances graphies/sons</a:t>
            </a:r>
          </a:p>
          <a:p>
            <a:endParaRPr lang="fr-FR" dirty="0"/>
          </a:p>
          <a:p>
            <a:r>
              <a:rPr lang="fr-FR" dirty="0"/>
              <a:t>Deux nouveaux sons étudiés chaque semaine.</a:t>
            </a:r>
          </a:p>
          <a:p>
            <a:endParaRPr lang="fr-FR" dirty="0"/>
          </a:p>
          <a:p>
            <a:r>
              <a:rPr lang="fr-FR" dirty="0"/>
              <a:t>Des mots-outils à mémoriser de manière régulière.</a:t>
            </a:r>
          </a:p>
          <a:p>
            <a:endParaRPr lang="fr-FR" dirty="0"/>
          </a:p>
          <a:p>
            <a:endParaRPr lang="fr-FR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"/>
          <p:cNvSpPr txBox="1"/>
          <p:nvPr/>
        </p:nvSpPr>
        <p:spPr>
          <a:xfrm>
            <a:off x="265470" y="209939"/>
            <a:ext cx="870129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fr-FR" sz="3600" dirty="0"/>
              <a:t>Compréhension : 5 albums sur l’année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F8BFAE2-EEF5-4A14-9019-25C906A01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70" y="1959490"/>
            <a:ext cx="3574555" cy="347479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1AECEA8-A88D-FD93-D2BB-BB78420174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799946"/>
            <a:ext cx="3766675" cy="363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388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FD027A-2C1A-D8F3-310A-966FA5742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962647"/>
          </a:xfrm>
        </p:spPr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Conseils pour la lecture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81DDE16-8D3D-C832-CD79-796A101567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3487" y="1249251"/>
            <a:ext cx="8577330" cy="4919729"/>
          </a:xfrm>
        </p:spPr>
        <p:txBody>
          <a:bodyPr>
            <a:normAutofit fontScale="85000" lnSpcReduction="10000"/>
          </a:bodyPr>
          <a:lstStyle/>
          <a:p>
            <a:r>
              <a:rPr lang="fr-FR" b="1" dirty="0"/>
              <a:t>1) Aider votre enfant à bien maîtriser l’oral </a:t>
            </a:r>
          </a:p>
          <a:p>
            <a:r>
              <a:rPr lang="fr-FR" b="1" dirty="0"/>
              <a:t>2) Rester serein, la lecture est une aventure qui prend du temps </a:t>
            </a:r>
          </a:p>
          <a:p>
            <a:r>
              <a:rPr lang="fr-FR" b="1" dirty="0"/>
              <a:t>3) Laisser votre enfant avancer à son rythme. Chaque enfant aborde la lecture à sa façon et à son rythme, en fonction de sa personnalité, de son cadre familial et de l’organisation mise en place par l’enseignant de sa classe. Il est normal qu’il y ait des différences de rapidité entre les enfants : les élèves de CP ne savent pas tous lire le même jour ! </a:t>
            </a:r>
          </a:p>
          <a:p>
            <a:r>
              <a:rPr lang="fr-FR" b="1" dirty="0"/>
              <a:t>4) Rassurer et encourager. </a:t>
            </a:r>
          </a:p>
          <a:p>
            <a:r>
              <a:rPr lang="fr-FR" b="1" dirty="0"/>
              <a:t>5) Faire confiance à l’enseignant </a:t>
            </a:r>
          </a:p>
          <a:p>
            <a:r>
              <a:rPr lang="fr-FR" b="1" dirty="0"/>
              <a:t>6) Continuer à lire des histoires le soir </a:t>
            </a:r>
          </a:p>
          <a:p>
            <a:r>
              <a:rPr lang="fr-FR" b="1" dirty="0"/>
              <a:t>7) Respecter ses choix de lecture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b="1" dirty="0"/>
              <a:t>8) Faire de la lecture un jeu </a:t>
            </a:r>
            <a:r>
              <a:rPr lang="fr-FR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Des ressources pour en savoir plus : </a:t>
            </a:r>
            <a:r>
              <a:rPr lang="fr-FR" sz="20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 mallette des parents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20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Lien </a:t>
            </a:r>
            <a:r>
              <a:rPr lang="fr-FR" sz="2000" i="1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2" action="ppaction://hlinkfile"/>
              </a:rPr>
              <a:t>: https://mallettedesparents.education.gouv.fr/parents/ID147/l-apprentissage-de-la-lecture-et-de-l-ecriture-au-cp</a:t>
            </a:r>
            <a:endParaRPr lang="fr-FR" b="1" dirty="0"/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F6B870F-27F4-8FF3-A0C6-08D72BEE6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283" y="3094149"/>
            <a:ext cx="2295659" cy="229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0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"/>
          <p:cNvSpPr/>
          <p:nvPr/>
        </p:nvSpPr>
        <p:spPr>
          <a:xfrm>
            <a:off x="735112" y="1548581"/>
            <a:ext cx="7811578" cy="2959541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75E1713-79BD-0463-37F3-6C57A0C5EF3A}"/>
              </a:ext>
            </a:extLst>
          </p:cNvPr>
          <p:cNvSpPr txBox="1"/>
          <p:nvPr/>
        </p:nvSpPr>
        <p:spPr>
          <a:xfrm>
            <a:off x="377332" y="421879"/>
            <a:ext cx="8264392" cy="5328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spcAft>
                <a:spcPts val="800"/>
              </a:spcAft>
            </a:pPr>
            <a:r>
              <a:rPr lang="fr-FR" sz="4800" b="1" dirty="0">
                <a:solidFill>
                  <a:srgbClr val="FF0000"/>
                </a:solidFill>
                <a:effectLst/>
                <a:latin typeface="Flower Girl"/>
                <a:ea typeface="Calibri" panose="020F0502020204030204" pitchFamily="34" charset="0"/>
                <a:cs typeface="Times New Roman" panose="02020603050405020304" pitchFamily="18" charset="0"/>
              </a:rPr>
              <a:t>LE FRANCAIS AU CP</a:t>
            </a:r>
            <a:endParaRPr lang="fr-FR" sz="4800" b="1" dirty="0">
              <a:solidFill>
                <a:srgbClr val="FF0000"/>
              </a:solidFill>
              <a:effectLst/>
              <a:latin typeface="Letters for Learner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♣"/>
            </a:pPr>
            <a:r>
              <a:rPr lang="fr-FR" sz="2800" b="1" dirty="0">
                <a:effectLst/>
                <a:latin typeface="Cabin"/>
                <a:ea typeface="Calibri" panose="020F0502020204030204" pitchFamily="34" charset="0"/>
                <a:cs typeface="Times New Roman" panose="02020603050405020304" pitchFamily="18" charset="0"/>
              </a:rPr>
              <a:t>L’écriture</a:t>
            </a:r>
            <a:r>
              <a:rPr lang="fr-FR" sz="2800" dirty="0">
                <a:effectLst/>
                <a:latin typeface="Cabin"/>
                <a:ea typeface="Calibri" panose="020F0502020204030204" pitchFamily="34" charset="0"/>
                <a:cs typeface="Times New Roman" panose="02020603050405020304" pitchFamily="18" charset="0"/>
              </a:rPr>
              <a:t> : formation des lettres, encodage, production d’écrits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♣"/>
            </a:pPr>
            <a:r>
              <a:rPr lang="fr-FR" sz="2800" b="1" dirty="0">
                <a:effectLst/>
                <a:latin typeface="Cabin"/>
                <a:ea typeface="Calibri" panose="020F0502020204030204" pitchFamily="34" charset="0"/>
                <a:cs typeface="Times New Roman" panose="02020603050405020304" pitchFamily="18" charset="0"/>
              </a:rPr>
              <a:t>L’oral </a:t>
            </a:r>
            <a:r>
              <a:rPr lang="fr-FR" sz="2800" dirty="0">
                <a:effectLst/>
                <a:latin typeface="Cabin"/>
                <a:ea typeface="Calibri" panose="020F0502020204030204" pitchFamily="34" charset="0"/>
                <a:cs typeface="Times New Roman" panose="02020603050405020304" pitchFamily="18" charset="0"/>
              </a:rPr>
              <a:t>: la poésie, l’expression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♣"/>
            </a:pPr>
            <a:endParaRPr lang="fr-FR" sz="2800" dirty="0">
              <a:effectLst/>
              <a:latin typeface="Cabin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♣"/>
            </a:pPr>
            <a:r>
              <a:rPr lang="fr-FR" sz="2800" b="1" dirty="0">
                <a:effectLst/>
                <a:latin typeface="Cabin"/>
                <a:ea typeface="Calibri" panose="020F0502020204030204" pitchFamily="34" charset="0"/>
                <a:cs typeface="Times New Roman" panose="02020603050405020304" pitchFamily="18" charset="0"/>
              </a:rPr>
              <a:t>L’étude de la langue </a:t>
            </a:r>
            <a:r>
              <a:rPr lang="fr-FR" sz="2800" dirty="0">
                <a:effectLst/>
                <a:latin typeface="Cabin"/>
                <a:ea typeface="Calibri" panose="020F0502020204030204" pitchFamily="34" charset="0"/>
                <a:cs typeface="Times New Roman" panose="02020603050405020304" pitchFamily="18" charset="0"/>
              </a:rPr>
              <a:t>: découverte de la grammaire et de la conjugaison, étude du vocabulaire</a:t>
            </a:r>
          </a:p>
          <a:p>
            <a:pPr lvl="0">
              <a:lnSpc>
                <a:spcPct val="150000"/>
              </a:lnSpc>
              <a:spcAft>
                <a:spcPts val="800"/>
              </a:spcAft>
            </a:pPr>
            <a:endParaRPr lang="fr-FR" sz="2000" dirty="0">
              <a:effectLst/>
              <a:latin typeface="Letters for Learner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Et si on parlait de la manière de tenir son stylo">
            <a:extLst>
              <a:ext uri="{FF2B5EF4-FFF2-40B4-BE49-F238E27FC236}">
                <a16:creationId xmlns:a16="http://schemas.microsoft.com/office/drawing/2014/main" id="{F4E14095-DF28-E6CB-C32C-E1745CE3C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947" y="1970509"/>
            <a:ext cx="260985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75E1713-79BD-0463-37F3-6C57A0C5EF3A}"/>
              </a:ext>
            </a:extLst>
          </p:cNvPr>
          <p:cNvSpPr txBox="1"/>
          <p:nvPr/>
        </p:nvSpPr>
        <p:spPr>
          <a:xfrm>
            <a:off x="858875" y="63457"/>
            <a:ext cx="7426249" cy="1347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lower Gir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LES MATHS AU CP</a:t>
            </a:r>
            <a:endParaRPr kumimoji="0" lang="fr-FR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etters for Learners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etters for Learners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BBC1784-9825-0F29-9047-1E2ED61DCAA3}"/>
              </a:ext>
            </a:extLst>
          </p:cNvPr>
          <p:cNvSpPr txBox="1"/>
          <p:nvPr/>
        </p:nvSpPr>
        <p:spPr>
          <a:xfrm>
            <a:off x="968991" y="737231"/>
            <a:ext cx="7426249" cy="28146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♣"/>
            </a:pPr>
            <a:r>
              <a:rPr lang="fr-FR" sz="2000" b="1" dirty="0">
                <a:effectLst/>
                <a:latin typeface="Cabin"/>
                <a:ea typeface="Calibri" panose="020F0502020204030204" pitchFamily="34" charset="0"/>
                <a:cs typeface="Times New Roman" panose="02020603050405020304" pitchFamily="18" charset="0"/>
              </a:rPr>
              <a:t>La numération</a:t>
            </a:r>
            <a:r>
              <a:rPr lang="fr-FR" sz="2000" dirty="0">
                <a:effectLst/>
                <a:latin typeface="Cabin"/>
                <a:ea typeface="Calibri" panose="020F0502020204030204" pitchFamily="34" charset="0"/>
                <a:cs typeface="Times New Roman" panose="02020603050405020304" pitchFamily="18" charset="0"/>
              </a:rPr>
              <a:t> : étude des nombres jusqu’à 99 </a:t>
            </a:r>
            <a:endParaRPr lang="fr-FR" sz="2000" dirty="0">
              <a:effectLst/>
              <a:latin typeface="Letters for Learner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♣"/>
            </a:pPr>
            <a:r>
              <a:rPr lang="fr-FR" sz="2000" b="1" dirty="0">
                <a:effectLst/>
                <a:latin typeface="Cabin"/>
                <a:ea typeface="Calibri" panose="020F0502020204030204" pitchFamily="34" charset="0"/>
                <a:cs typeface="Times New Roman" panose="02020603050405020304" pitchFamily="18" charset="0"/>
              </a:rPr>
              <a:t>Les calculs</a:t>
            </a:r>
            <a:r>
              <a:rPr lang="fr-FR" sz="2000" dirty="0">
                <a:effectLst/>
                <a:latin typeface="Cabin"/>
                <a:ea typeface="Calibri" panose="020F0502020204030204" pitchFamily="34" charset="0"/>
                <a:cs typeface="Times New Roman" panose="02020603050405020304" pitchFamily="18" charset="0"/>
              </a:rPr>
              <a:t> : calcul mental, addition et soustraction, sens de la multiplication et de la division</a:t>
            </a:r>
            <a:endParaRPr lang="fr-FR" sz="2000" dirty="0">
              <a:effectLst/>
              <a:latin typeface="Letters for Learner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♣"/>
            </a:pPr>
            <a:r>
              <a:rPr lang="fr-FR" sz="2000" b="1" dirty="0">
                <a:effectLst/>
                <a:latin typeface="Cabin"/>
                <a:ea typeface="Calibri" panose="020F0502020204030204" pitchFamily="34" charset="0"/>
                <a:cs typeface="Times New Roman" panose="02020603050405020304" pitchFamily="18" charset="0"/>
              </a:rPr>
              <a:t>Les problèmes</a:t>
            </a:r>
            <a:r>
              <a:rPr lang="fr-FR" sz="2000" dirty="0">
                <a:effectLst/>
                <a:latin typeface="Cabin"/>
                <a:ea typeface="Calibri" panose="020F0502020204030204" pitchFamily="34" charset="0"/>
                <a:cs typeface="Times New Roman" panose="02020603050405020304" pitchFamily="18" charset="0"/>
              </a:rPr>
              <a:t> : résolution de petits problèmes mathématiques </a:t>
            </a:r>
            <a:endParaRPr lang="fr-FR" sz="2000" dirty="0">
              <a:effectLst/>
              <a:latin typeface="Letters for Learner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♣"/>
            </a:pPr>
            <a:r>
              <a:rPr lang="fr-FR" sz="2000" b="1" dirty="0">
                <a:effectLst/>
                <a:latin typeface="Cabin"/>
                <a:ea typeface="Calibri" panose="020F0502020204030204" pitchFamily="34" charset="0"/>
                <a:cs typeface="Times New Roman" panose="02020603050405020304" pitchFamily="18" charset="0"/>
              </a:rPr>
              <a:t>La géométrie et les mesures</a:t>
            </a:r>
            <a:r>
              <a:rPr lang="fr-FR" sz="2000" dirty="0">
                <a:effectLst/>
                <a:latin typeface="Cabin"/>
                <a:ea typeface="Calibri" panose="020F0502020204030204" pitchFamily="34" charset="0"/>
                <a:cs typeface="Times New Roman" panose="02020603050405020304" pitchFamily="18" charset="0"/>
              </a:rPr>
              <a:t> : les formes géométriques, tracés et mesures, repérage dans l’espace</a:t>
            </a:r>
            <a:endParaRPr lang="fr-FR" sz="2000" dirty="0">
              <a:effectLst/>
              <a:latin typeface="Letters for Learner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93D9F64-03D8-C097-B56D-9869F9ABE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47" y="3551848"/>
            <a:ext cx="2746612" cy="274661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9687CD2-C4D1-AF1B-B9C1-62D2DB5E2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800" y="3176612"/>
            <a:ext cx="2068556" cy="3008715"/>
          </a:xfrm>
          <a:prstGeom prst="rect">
            <a:avLst/>
          </a:prstGeom>
        </p:spPr>
      </p:pic>
      <p:pic>
        <p:nvPicPr>
          <p:cNvPr id="1026" name="Picture 2" descr="MHM - Ma boite de jeux CP - Matériel collectif - 3133091242237 | Éditions  Nathan">
            <a:extLst>
              <a:ext uri="{FF2B5EF4-FFF2-40B4-BE49-F238E27FC236}">
                <a16:creationId xmlns:a16="http://schemas.microsoft.com/office/drawing/2014/main" id="{49DF6F52-633C-5E04-883A-C7173CDB4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415" y="3785828"/>
            <a:ext cx="2224428" cy="239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954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9"/>
          <p:cNvSpPr/>
          <p:nvPr/>
        </p:nvSpPr>
        <p:spPr>
          <a:xfrm>
            <a:off x="870155" y="1635720"/>
            <a:ext cx="7698658" cy="2847790"/>
          </a:xfrm>
          <a:prstGeom prst="rect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E99E9C1-F1F3-B5D5-4E0C-6A4878C5D341}"/>
              </a:ext>
            </a:extLst>
          </p:cNvPr>
          <p:cNvSpPr txBox="1"/>
          <p:nvPr/>
        </p:nvSpPr>
        <p:spPr>
          <a:xfrm>
            <a:off x="344496" y="513299"/>
            <a:ext cx="8376423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spcAft>
                <a:spcPts val="800"/>
              </a:spcAft>
            </a:pPr>
            <a:r>
              <a:rPr lang="fr-FR" sz="4000" dirty="0">
                <a:effectLst/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Pour en savoir plus sur les programmes du CP :</a:t>
            </a:r>
            <a:endParaRPr lang="fr-FR" sz="4000" dirty="0">
              <a:effectLst/>
              <a:latin typeface="Letters for Learner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fr-FR" sz="4000" u="sng" dirty="0">
                <a:solidFill>
                  <a:srgbClr val="0563C1"/>
                </a:solidFill>
                <a:effectLst/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https://eduscol.education.fr/document/13930/download</a:t>
            </a:r>
            <a:endParaRPr lang="fr-FR" sz="4000" dirty="0">
              <a:effectLst/>
              <a:latin typeface="Letters for Learner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Aft>
                <a:spcPts val="800"/>
              </a:spcAft>
            </a:pPr>
            <a:r>
              <a:rPr lang="fr-FR" sz="4000" dirty="0">
                <a:effectLst/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sz="4000" dirty="0">
              <a:effectLst/>
              <a:latin typeface="Letters for Learner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fr-FR" sz="4000" u="sng" dirty="0">
                <a:solidFill>
                  <a:srgbClr val="0563C1"/>
                </a:solidFill>
                <a:effectLst/>
                <a:latin typeface="Tw Cen MT" panose="020B0602020104020603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https://eduscol.education.fr/document/13936/download</a:t>
            </a:r>
            <a:endParaRPr lang="fr-FR" sz="4000" dirty="0">
              <a:effectLst/>
              <a:latin typeface="Letters for Learner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Rétrospective">
  <a:themeElements>
    <a:clrScheme name="Rétrospective">
      <a:dk1>
        <a:srgbClr val="000000"/>
      </a:dk1>
      <a:lt1>
        <a:srgbClr val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1576</TotalTime>
  <Words>1137</Words>
  <Application>Microsoft Office PowerPoint</Application>
  <PresentationFormat>Affichage à l'écran (4:3)</PresentationFormat>
  <Paragraphs>247</Paragraphs>
  <Slides>25</Slides>
  <Notes>12</Notes>
  <HiddenSlides>0</HiddenSlides>
  <MMClips>0</MMClips>
  <ScaleCrop>false</ScaleCrop>
  <HeadingPairs>
    <vt:vector size="8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7" baseType="lpstr">
      <vt:lpstr>Flower Girl</vt:lpstr>
      <vt:lpstr>Tw Cen MT</vt:lpstr>
      <vt:lpstr>Cabin</vt:lpstr>
      <vt:lpstr>Letters for Learners</vt:lpstr>
      <vt:lpstr>Aqilah</vt:lpstr>
      <vt:lpstr>Calibri</vt:lpstr>
      <vt:lpstr>Arial</vt:lpstr>
      <vt:lpstr>Arial Black</vt:lpstr>
      <vt:lpstr>Symbol</vt:lpstr>
      <vt:lpstr>Open Sans</vt:lpstr>
      <vt:lpstr>Rétrospective</vt:lpstr>
      <vt:lpstr>Acrobat Document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Conseils pour la lecture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Anglais   </vt:lpstr>
      <vt:lpstr>Présentation PowerPoint</vt:lpstr>
      <vt:lpstr>   </vt:lpstr>
      <vt:lpstr>Présentation PowerPoint</vt:lpstr>
      <vt:lpstr>Présentation PowerPoint</vt:lpstr>
      <vt:lpstr>.Aide en classe ( groupes ; différenciation ) cf doc modalités d’intervention .Aide Pédagogique Complémentaire :    2 x 30 mn dans la semaine avec priorisation des besoins  </vt:lpstr>
      <vt:lpstr>Présentation PowerPoint</vt:lpstr>
      <vt:lpstr>Présentation PowerPoint</vt:lpstr>
      <vt:lpstr>Des projets à vivre en 2022/2023</vt:lpstr>
      <vt:lpstr>Devoirs à la maison</vt:lpstr>
      <vt:lpstr>          Chemise rouge cahier de liaison  Mails de classe    :                                           m.gautreau@bellevigny-staugustin.fr p.dube@bellevigny-staugustin.fr</vt:lpstr>
      <vt:lpstr>LES RENDEZ-VOUS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S’entraîner à …</dc:title>
  <dc:creator>Helene Johnson</dc:creator>
  <cp:lastModifiedBy>Pascal DUBE</cp:lastModifiedBy>
  <cp:revision>13</cp:revision>
  <dcterms:created xsi:type="dcterms:W3CDTF">2015-07-17T08:33:25Z</dcterms:created>
  <dcterms:modified xsi:type="dcterms:W3CDTF">2022-09-20T05:57:11Z</dcterms:modified>
</cp:coreProperties>
</file>